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303" r:id="rId2"/>
    <p:sldId id="581" r:id="rId3"/>
    <p:sldId id="406" r:id="rId4"/>
    <p:sldId id="326" r:id="rId5"/>
    <p:sldId id="585" r:id="rId6"/>
    <p:sldId id="258" r:id="rId7"/>
    <p:sldId id="348" r:id="rId8"/>
    <p:sldId id="264" r:id="rId9"/>
    <p:sldId id="328" r:id="rId10"/>
    <p:sldId id="329" r:id="rId11"/>
    <p:sldId id="330" r:id="rId12"/>
    <p:sldId id="331" r:id="rId13"/>
    <p:sldId id="332" r:id="rId14"/>
    <p:sldId id="349" r:id="rId15"/>
    <p:sldId id="334" r:id="rId16"/>
    <p:sldId id="335" r:id="rId17"/>
    <p:sldId id="336" r:id="rId18"/>
    <p:sldId id="337" r:id="rId19"/>
    <p:sldId id="338" r:id="rId20"/>
    <p:sldId id="350" r:id="rId21"/>
    <p:sldId id="340" r:id="rId22"/>
    <p:sldId id="341" r:id="rId23"/>
    <p:sldId id="351" r:id="rId24"/>
    <p:sldId id="352" r:id="rId25"/>
    <p:sldId id="344" r:id="rId26"/>
    <p:sldId id="573" r:id="rId27"/>
    <p:sldId id="492" r:id="rId28"/>
    <p:sldId id="541" r:id="rId29"/>
    <p:sldId id="591" r:id="rId30"/>
    <p:sldId id="592" r:id="rId31"/>
    <p:sldId id="593" r:id="rId32"/>
    <p:sldId id="594" r:id="rId33"/>
    <p:sldId id="582" r:id="rId34"/>
    <p:sldId id="586" r:id="rId35"/>
    <p:sldId id="587" r:id="rId36"/>
    <p:sldId id="588" r:id="rId37"/>
    <p:sldId id="589" r:id="rId38"/>
    <p:sldId id="5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DD5"/>
    <a:srgbClr val="8DB4E2"/>
    <a:srgbClr val="92B573"/>
    <a:srgbClr val="D3908F"/>
    <a:srgbClr val="FF0000"/>
    <a:srgbClr val="E0524A"/>
    <a:srgbClr val="75B6E5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0456"/>
  </p:normalViewPr>
  <p:slideViewPr>
    <p:cSldViewPr snapToGrid="0" snapToObjects="1">
      <p:cViewPr varScale="1">
        <p:scale>
          <a:sx n="100" d="100"/>
          <a:sy n="100" d="100"/>
        </p:scale>
        <p:origin x="3372" y="9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5BEC1-91A9-F040-80A2-A1EC33E8D6D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91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845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34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2902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6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55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3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43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08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73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26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20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7147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42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0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17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26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8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08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93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4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88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94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090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75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7/21/2023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33664DC-9917-D640-9945-1A214E394308}" type="datetime1">
              <a:rPr lang="en-US" smtClean="0"/>
              <a:t>7/21/2023</a:t>
            </a:fld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7/21/2023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34291" y="4960137"/>
            <a:ext cx="8963891" cy="1463040"/>
          </a:xfrm>
        </p:spPr>
        <p:txBody>
          <a:bodyPr>
            <a:normAutofit/>
          </a:bodyPr>
          <a:lstStyle/>
          <a:p>
            <a:r>
              <a:rPr lang="en-US" sz="4400" b="1" dirty="0"/>
              <a:t>Grouping and Summarizing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599" y="4804013"/>
            <a:ext cx="3467669" cy="1673756"/>
          </a:xfrm>
        </p:spPr>
        <p:txBody>
          <a:bodyPr>
            <a:normAutofit/>
          </a:bodyPr>
          <a:lstStyle/>
          <a:p>
            <a:r>
              <a:rPr lang="en-US" sz="3200" dirty="0"/>
              <a:t>Robert Benirschke</a:t>
            </a:r>
          </a:p>
          <a:p>
            <a:r>
              <a:rPr lang="en-US" sz="3200" dirty="0"/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767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6795414" y="5164260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66B134-6FFC-1FF6-D26B-29CB7332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795" y="4619698"/>
            <a:ext cx="3858163" cy="1838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01658-7515-FB81-B4FF-0F194B0CE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576" y="4957773"/>
            <a:ext cx="140989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mean_alp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alkaline_phosphatase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D6C56-88AF-44BC-7EDE-EE9A90B59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055" y="4601326"/>
            <a:ext cx="3915321" cy="1876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7311F0-AF13-5549-B4E7-BEBC2877D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16" y="5058589"/>
            <a:ext cx="299126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9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-8171"/>
            <a:ext cx="9720072" cy="1499616"/>
          </a:xfrm>
        </p:spPr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888" y="1502187"/>
            <a:ext cx="11140224" cy="399865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Open “05 – Group by and </a:t>
            </a:r>
            <a:r>
              <a:rPr lang="en-US" dirty="0" err="1"/>
              <a:t>Summarize.Rmd</a:t>
            </a:r>
            <a:r>
              <a:rPr lang="en-US" dirty="0"/>
              <a:t>”</a:t>
            </a:r>
          </a:p>
          <a:p>
            <a:r>
              <a:rPr lang="en-US" dirty="0"/>
              <a:t>- Run the setup chunk</a:t>
            </a:r>
          </a:p>
          <a:p>
            <a:r>
              <a:rPr lang="en-US" dirty="0"/>
              <a:t>- Fill-in gaps to calculate: </a:t>
            </a:r>
          </a:p>
          <a:p>
            <a:r>
              <a:rPr lang="en-US" dirty="0"/>
              <a:t>  a) Median Alkaline Phosphatase concentration</a:t>
            </a:r>
          </a:p>
          <a:p>
            <a:r>
              <a:rPr lang="en-US" dirty="0"/>
              <a:t>  b) Mean Calcium concentration</a:t>
            </a:r>
          </a:p>
          <a:p>
            <a:r>
              <a:rPr lang="en-US" dirty="0"/>
              <a:t>  c ) Interquartile range of Alkaline Phosphatase</a:t>
            </a:r>
          </a:p>
          <a:p>
            <a:r>
              <a:rPr lang="en-US" dirty="0"/>
              <a:t>  d ) Standard deviation of Calcium</a:t>
            </a:r>
          </a:p>
        </p:txBody>
      </p:sp>
    </p:spTree>
    <p:extLst>
      <p:ext uri="{BB962C8B-B14F-4D97-AF65-F5344CB8AC3E}">
        <p14:creationId xmlns:p14="http://schemas.microsoft.com/office/powerpoint/2010/main" val="1878315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2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2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br>
              <a:rPr lang="en-US" sz="2800" dirty="0">
                <a:latin typeface="Calibri"/>
                <a:ea typeface="Calibri"/>
                <a:cs typeface="Calibri"/>
                <a:sym typeface="Calibri"/>
              </a:rPr>
            </a:b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center 95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percentile range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variance</a:t>
            </a:r>
          </a:p>
          <a:p>
            <a:pPr marL="464003" indent="-457200">
              <a:buFont typeface="Arial" charset="0"/>
              <a:buChar char="•"/>
            </a:pPr>
            <a:endParaRPr lang="en-US" sz="2800" dirty="0">
              <a:latin typeface="Calibri"/>
              <a:ea typeface="Calibri"/>
              <a:cs typeface="Calibri"/>
              <a:sym typeface="Calibri"/>
            </a:endParaRPr>
          </a:p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Calculate the coefficient of variation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4820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summarize() examples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8396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Consider:</a:t>
            </a:r>
          </a:p>
          <a:p>
            <a:pPr marL="0" indent="0">
              <a:buNone/>
            </a:pPr>
            <a:r>
              <a:rPr lang="en-US" dirty="0"/>
              <a:t>How would you calculate the median Alkaline Phosphatase concentration in Men vs. Women?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0" y="5194300"/>
            <a:ext cx="269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47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/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/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/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/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09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92450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5C056-3EFD-52ED-A957-29309F41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03" y="3653733"/>
            <a:ext cx="6258798" cy="30388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8415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7335447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4421FF-4B94-2142-9F28-7551BEAB67CA}"/>
              </a:ext>
            </a:extLst>
          </p:cNvPr>
          <p:cNvSpPr/>
          <p:nvPr/>
        </p:nvSpPr>
        <p:spPr>
          <a:xfrm>
            <a:off x="2842903" y="3665414"/>
            <a:ext cx="3776972" cy="425894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CC9DF-A3CC-8253-32BF-EFBA8693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043158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936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2B7F5A-A512-3A3E-ECD0-6C83572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115" y="3957353"/>
            <a:ext cx="4148475" cy="261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62800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93925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covid_testing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gender,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gender,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29" y="1684817"/>
            <a:ext cx="9621448" cy="50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`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 and `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pat_type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`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D4E7655-247D-EE4F-844A-69AB1769C681}"/>
              </a:ext>
            </a:extLst>
          </p:cNvPr>
          <p:cNvSpPr/>
          <p:nvPr/>
        </p:nvSpPr>
        <p:spPr>
          <a:xfrm>
            <a:off x="3837115" y="4045425"/>
            <a:ext cx="4040060" cy="309717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83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/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/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/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60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8FC3EA-B706-FB27-A8AE-C62BD67B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25" y="4311044"/>
            <a:ext cx="1306452" cy="2315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191C7-A135-837E-323A-C8932B75B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505" y="4920192"/>
            <a:ext cx="1352739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682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 %&gt;% 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0075" y="2410049"/>
            <a:ext cx="9392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(gender)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EB33F-2761-BF57-B555-16850E6DD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048" y="4324606"/>
            <a:ext cx="1310754" cy="2316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4DA3D-05CC-38BF-93AB-365D31A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109" y="4863734"/>
            <a:ext cx="316274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a) The median Alkaline Phosphatase concentration in Men and Women</a:t>
            </a:r>
          </a:p>
          <a:p>
            <a:r>
              <a:rPr lang="en-US" dirty="0"/>
              <a:t>b) (</a:t>
            </a:r>
            <a:r>
              <a:rPr lang="en-US" i="1" dirty="0"/>
              <a:t>*Extra*</a:t>
            </a:r>
            <a:r>
              <a:rPr lang="en-US" dirty="0"/>
              <a:t>) The median Alkaline Phosphatase concentration in Men and Women over 51</a:t>
            </a:r>
          </a:p>
        </p:txBody>
      </p:sp>
    </p:spTree>
    <p:extLst>
      <p:ext uri="{BB962C8B-B14F-4D97-AF65-F5344CB8AC3E}">
        <p14:creationId xmlns:p14="http://schemas.microsoft.com/office/powerpoint/2010/main" val="22059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7305" y="1663700"/>
            <a:ext cx="11309213" cy="46182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Summarize() </a:t>
            </a:r>
            <a:r>
              <a:rPr lang="en-US" sz="3200" dirty="0"/>
              <a:t>is a function that enables us to calculate summaries of variables (columns).  </a:t>
            </a:r>
          </a:p>
          <a:p>
            <a:pPr marL="0" indent="0">
              <a:buNone/>
            </a:pPr>
            <a:r>
              <a:rPr lang="en-US" sz="3200" dirty="0"/>
              <a:t>Common summary activities include counting observations using </a:t>
            </a:r>
            <a:r>
              <a:rPr lang="en-US" sz="3200" b="1" dirty="0"/>
              <a:t>n()</a:t>
            </a:r>
            <a:r>
              <a:rPr lang="en-US" sz="3200" dirty="0"/>
              <a:t>, counting unique observations using </a:t>
            </a:r>
            <a:r>
              <a:rPr lang="en-US" sz="3200" b="1" dirty="0" err="1"/>
              <a:t>n_distinct</a:t>
            </a:r>
            <a:r>
              <a:rPr lang="en-US" sz="3200" b="1" dirty="0"/>
              <a:t>()</a:t>
            </a:r>
            <a:r>
              <a:rPr lang="en-US" sz="3200" dirty="0"/>
              <a:t>, and calculating means using </a:t>
            </a:r>
            <a:r>
              <a:rPr lang="en-US" sz="3200" b="1" dirty="0"/>
              <a:t>mean()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is a function that enables us to create subsets of data by a variable.  Data can also be grouped by multiple variables.</a:t>
            </a:r>
          </a:p>
          <a:p>
            <a:pPr marL="0" indent="0">
              <a:buNone/>
            </a:pPr>
            <a:r>
              <a:rPr lang="en-US" sz="3200" dirty="0"/>
              <a:t>Combining the </a:t>
            </a:r>
            <a:r>
              <a:rPr lang="en-US" sz="3200" b="1" dirty="0" err="1"/>
              <a:t>group_by</a:t>
            </a:r>
            <a:r>
              <a:rPr lang="en-US" sz="3200" b="1" dirty="0"/>
              <a:t>()</a:t>
            </a:r>
            <a:r>
              <a:rPr lang="en-US" sz="3200" dirty="0"/>
              <a:t> and </a:t>
            </a:r>
            <a:r>
              <a:rPr lang="en-US" sz="3200" b="1" dirty="0"/>
              <a:t>summarize()</a:t>
            </a:r>
            <a:r>
              <a:rPr lang="en-US" sz="3200" dirty="0"/>
              <a:t> functions is a powerful way to look at summarizations across groups.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8971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66D9F7-9C44-AA49-B3D0-BB4789742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13" y="134714"/>
            <a:ext cx="8630973" cy="65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1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606C-BC3C-DA46-952C-6A430CD0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752468"/>
            <a:ext cx="11187112" cy="1463040"/>
          </a:xfrm>
        </p:spPr>
        <p:txBody>
          <a:bodyPr/>
          <a:lstStyle/>
          <a:p>
            <a:r>
              <a:rPr lang="en-US" dirty="0">
                <a:latin typeface="+mn-lt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3297111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DB98E-9631-3361-FAD5-25CCA54A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51087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495534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310D1-EC85-0FDB-34FF-66A23983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Statisical</a:t>
            </a:r>
            <a:r>
              <a:rPr lang="en-US" dirty="0"/>
              <a:t>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23E9A-0BE7-051A-0CEC-DB6D3AC15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T-test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t.test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Wilkoxon</a:t>
            </a:r>
            <a:r>
              <a:rPr lang="en-US" sz="2800" dirty="0">
                <a:latin typeface="+mj-lt"/>
              </a:rPr>
              <a:t> Rank Sum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wilcox.test</a:t>
            </a:r>
            <a:r>
              <a:rPr lang="en-US" sz="2000" dirty="0">
                <a:latin typeface="Consolas" panose="020B0609020204030204" pitchFamily="49" charset="0"/>
              </a:rPr>
              <a:t>(x, y, paired = FALSE)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Chi Squared Test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nsolas" panose="020B0609020204030204" pitchFamily="49" charset="0"/>
              </a:rPr>
              <a:t>chisq.test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</a:rPr>
              <a:t>df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Where </a:t>
            </a:r>
            <a:r>
              <a:rPr lang="en-US" sz="2000" dirty="0" err="1">
                <a:latin typeface="+mj-lt"/>
              </a:rPr>
              <a:t>df</a:t>
            </a:r>
            <a:r>
              <a:rPr lang="en-US" sz="2000" dirty="0">
                <a:latin typeface="+mj-lt"/>
              </a:rPr>
              <a:t> is a </a:t>
            </a:r>
            <a:r>
              <a:rPr lang="en-US" sz="2000" dirty="0" err="1">
                <a:latin typeface="+mj-lt"/>
              </a:rPr>
              <a:t>dataframe</a:t>
            </a:r>
            <a:r>
              <a:rPr lang="en-US" sz="2000" dirty="0">
                <a:latin typeface="+mj-lt"/>
              </a:rPr>
              <a:t> that contains categorical count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The R help documentation provides details for further customization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14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A63-1E1D-49E9-712F-F42A9E1A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3" cy="1499616"/>
          </a:xfrm>
        </p:spPr>
        <p:txBody>
          <a:bodyPr/>
          <a:lstStyle/>
          <a:p>
            <a:r>
              <a:rPr lang="en-US" dirty="0"/>
              <a:t>Is the difference between Men and Women Over 51 Significant?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F0C02-016E-78B4-4DDE-479BBC5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"Male" &amp; age &gt;51)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#filter females over 51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biochem_female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</a:t>
            </a:r>
            <a:r>
              <a:rPr lang="en-US" dirty="0">
                <a:latin typeface="Consolas" panose="020B0609020204030204" pitchFamily="49" charset="0"/>
              </a:rPr>
              <a:t> %&gt;%  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filter(gender == "Female" &amp; age &gt; 51)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#create variables for alkaline phosphatase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biochem_female$alkaline_phosphatase</a:t>
            </a: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#perform unpaired </a:t>
            </a:r>
            <a:r>
              <a:rPr lang="en-US" dirty="0" err="1">
                <a:solidFill>
                  <a:schemeClr val="accent4"/>
                </a:solidFill>
                <a:latin typeface="Consolas" panose="020B0609020204030204" pitchFamily="49" charset="0"/>
              </a:rPr>
              <a:t>wilkoxon</a:t>
            </a:r>
            <a:r>
              <a:rPr lang="en-US" dirty="0">
                <a:solidFill>
                  <a:schemeClr val="accent4"/>
                </a:solidFill>
                <a:latin typeface="Consolas" panose="020B0609020204030204" pitchFamily="49" charset="0"/>
              </a:rPr>
              <a:t> rank sum test</a:t>
            </a: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wilcox.test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r>
              <a:rPr lang="en-US" dirty="0">
                <a:latin typeface="Consolas" panose="020B0609020204030204" pitchFamily="49" charset="0"/>
              </a:rPr>
              <a:t>, paired=FALSE)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13620-9B08-90AF-ADD7-61FE5FC66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3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8257-FBF1-97FD-324E-6AA9554A2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D2EA-C366-A613-31CE-DB29D0FE5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Wilcoxon rank sum test with continuity correction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data:  </a:t>
            </a:r>
            <a:r>
              <a:rPr lang="en-US" dirty="0" err="1">
                <a:latin typeface="Consolas" panose="020B0609020204030204" pitchFamily="49" charset="0"/>
              </a:rPr>
              <a:t>alp_male</a:t>
            </a:r>
            <a:r>
              <a:rPr lang="en-US" dirty="0">
                <a:latin typeface="Consolas" panose="020B0609020204030204" pitchFamily="49" charset="0"/>
              </a:rPr>
              <a:t> and </a:t>
            </a:r>
            <a:r>
              <a:rPr lang="en-US" dirty="0" err="1">
                <a:latin typeface="Consolas" panose="020B0609020204030204" pitchFamily="49" charset="0"/>
              </a:rPr>
              <a:t>alp_female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W = 767533, p-value &lt; 2.2e-16</a:t>
            </a:r>
          </a:p>
          <a:p>
            <a:r>
              <a:rPr lang="en-US" dirty="0">
                <a:latin typeface="Consolas" panose="020B0609020204030204" pitchFamily="49" charset="0"/>
              </a:rPr>
              <a:t>alternative hypothesis: true location shift is not equal to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9D271-C538-557E-069D-6AF6F2696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621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AB48-7D7C-EA41-B363-030C87B1B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Modeling</a:t>
            </a:r>
          </a:p>
        </p:txBody>
      </p:sp>
    </p:spTree>
    <p:extLst>
      <p:ext uri="{BB962C8B-B14F-4D97-AF65-F5344CB8AC3E}">
        <p14:creationId xmlns:p14="http://schemas.microsoft.com/office/powerpoint/2010/main" val="2054886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C6894-B477-C569-96FD-295C72E06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26D9E-D8A3-E6D0-27A0-FFF0BB1C9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295774"/>
            <a:ext cx="9720073" cy="20135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/>
              <a:t>Function for linear regression is “</a:t>
            </a:r>
            <a:r>
              <a:rPr lang="en-US" sz="3200" dirty="0" err="1"/>
              <a:t>lm</a:t>
            </a:r>
            <a:r>
              <a:rPr lang="en-US" sz="3200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/>
          </a:p>
        </p:txBody>
      </p:sp>
      <p:sp>
        <p:nvSpPr>
          <p:cNvPr id="5" name="Google Shape;131;p17">
            <a:extLst>
              <a:ext uri="{FF2B5EF4-FFF2-40B4-BE49-F238E27FC236}">
                <a16:creationId xmlns:a16="http://schemas.microsoft.com/office/drawing/2014/main" id="{CC8BF5CC-9E2E-F4CD-6FC8-2B5192018F84}"/>
              </a:ext>
            </a:extLst>
          </p:cNvPr>
          <p:cNvSpPr/>
          <p:nvPr/>
        </p:nvSpPr>
        <p:spPr>
          <a:xfrm>
            <a:off x="714703" y="2084832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x, data)</a:t>
            </a:r>
          </a:p>
          <a:p>
            <a:endParaRPr lang="en-US" sz="3200" dirty="0">
              <a:latin typeface="Consolas" panose="020B0609020204030204" pitchFamily="49" charset="0"/>
            </a:endParaRPr>
          </a:p>
          <a:p>
            <a:r>
              <a:rPr lang="en-US" sz="3200" dirty="0" err="1">
                <a:latin typeface="Consolas" panose="020B0609020204030204" pitchFamily="49" charset="0"/>
              </a:rPr>
              <a:t>lm.fit</a:t>
            </a:r>
            <a:r>
              <a:rPr lang="en-US" sz="3200" dirty="0">
                <a:latin typeface="Consolas" panose="020B0609020204030204" pitchFamily="49" charset="0"/>
              </a:rPr>
              <a:t> &lt;- </a:t>
            </a:r>
            <a:r>
              <a:rPr lang="en-US" sz="3200" dirty="0" err="1">
                <a:latin typeface="Consolas" panose="020B0609020204030204" pitchFamily="49" charset="0"/>
              </a:rPr>
              <a:t>lm</a:t>
            </a:r>
            <a:r>
              <a:rPr lang="en-US" sz="3200" dirty="0">
                <a:latin typeface="Consolas" panose="020B0609020204030204" pitchFamily="49" charset="0"/>
              </a:rPr>
              <a:t>(y ~ x1 + x2 + … + </a:t>
            </a:r>
            <a:r>
              <a:rPr lang="en-US" sz="3200" dirty="0" err="1">
                <a:latin typeface="Consolas" panose="020B0609020204030204" pitchFamily="49" charset="0"/>
              </a:rPr>
              <a:t>xn</a:t>
            </a:r>
            <a:r>
              <a:rPr lang="en-US" sz="3200" dirty="0">
                <a:latin typeface="Consolas" panose="020B0609020204030204" pitchFamily="49" charset="0"/>
              </a:rPr>
              <a:t>, data)</a:t>
            </a:r>
          </a:p>
          <a:p>
            <a:endParaRPr sz="3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614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954A99-424B-A545-50CF-654BE923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468B7-A156-0F16-BB16-32237A2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Google Shape;131;p17">
            <a:extLst>
              <a:ext uri="{FF2B5EF4-FFF2-40B4-BE49-F238E27FC236}">
                <a16:creationId xmlns:a16="http://schemas.microsoft.com/office/drawing/2014/main" id="{9EF1F22D-DB25-A580-1CD0-0A7B292D9D24}"/>
              </a:ext>
            </a:extLst>
          </p:cNvPr>
          <p:cNvSpPr/>
          <p:nvPr/>
        </p:nvSpPr>
        <p:spPr>
          <a:xfrm>
            <a:off x="714703" y="2084832"/>
            <a:ext cx="10762593" cy="1639443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 &lt;-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</a:t>
            </a:r>
            <a:r>
              <a:rPr lang="en-US" sz="2400" dirty="0" err="1">
                <a:latin typeface="Consolas" panose="020B0609020204030204" pitchFamily="49" charset="0"/>
              </a:rPr>
              <a:t>lm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blood_urea_nitrogen</a:t>
            </a:r>
            <a:r>
              <a:rPr lang="en-US" sz="2400" dirty="0">
                <a:latin typeface="Consolas" panose="020B0609020204030204" pitchFamily="49" charset="0"/>
              </a:rPr>
              <a:t> ~ 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	creatinine + </a:t>
            </a:r>
            <a:r>
              <a:rPr lang="en-US" sz="2400" dirty="0" err="1">
                <a:latin typeface="Consolas" panose="020B0609020204030204" pitchFamily="49" charset="0"/>
              </a:rPr>
              <a:t>aspartate_aminotransferase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biochem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summary(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endParaRPr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32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ED28-3530-037A-FD17-5AA02B0D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D0EDED-5A89-C856-4EF6-CA02A514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7AD955-7A96-E4EC-E541-5B790665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770003" cy="39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20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C239-2480-EE27-E7AA-D05C4F93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Information From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179B38-2B17-9CC1-F7A9-DEDE7C4E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Google Shape;131;p17">
            <a:extLst>
              <a:ext uri="{FF2B5EF4-FFF2-40B4-BE49-F238E27FC236}">
                <a16:creationId xmlns:a16="http://schemas.microsoft.com/office/drawing/2014/main" id="{311D3AA8-831C-0FB2-994E-3C336488BE5A}"/>
              </a:ext>
            </a:extLst>
          </p:cNvPr>
          <p:cNvSpPr/>
          <p:nvPr/>
        </p:nvSpPr>
        <p:spPr>
          <a:xfrm>
            <a:off x="714703" y="2084832"/>
            <a:ext cx="10762593" cy="418795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lm.model$coefficients</a:t>
            </a:r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pPr algn="ctr"/>
            <a:r>
              <a:rPr lang="en-US" sz="2400" dirty="0">
                <a:latin typeface="Consolas" panose="020B0609020204030204" pitchFamily="49" charset="0"/>
              </a:rPr>
              <a:t>BUN = 6.0253*creatinine + 0.0004*AST + 9.1789 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</a:rPr>
              <a:t>confint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lm.model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</a:endParaRPr>
          </a:p>
          <a:p>
            <a:endParaRPr lang="en-US" sz="2400" dirty="0" err="1"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913A5-0A69-1B41-F483-FBF704DA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6" y="2771683"/>
            <a:ext cx="8811855" cy="657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6F805-6155-FA21-7538-12574673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599" y="4819569"/>
            <a:ext cx="662079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02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</a:t>
            </a:r>
            <a:r>
              <a:rPr lang="en-US" sz="3200" dirty="0" err="1"/>
              <a:t>dplyr</a:t>
            </a:r>
            <a:r>
              <a:rPr lang="en-US" sz="3200" dirty="0"/>
              <a:t> tools for grouping and summarizing data in R</a:t>
            </a:r>
          </a:p>
          <a:p>
            <a:pPr marL="514350" indent="-514350">
              <a:buAutoNum type="arabicPeriod"/>
            </a:pPr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Calculate a summary statistic for a variable using the summarize()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Creates groupings of data using the </a:t>
            </a:r>
            <a:r>
              <a:rPr lang="en-US" sz="3200" dirty="0" err="1"/>
              <a:t>group_by</a:t>
            </a:r>
            <a:r>
              <a:rPr lang="en-US" sz="3200" dirty="0"/>
              <a:t>() function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3200" dirty="0"/>
              <a:t>Combine </a:t>
            </a:r>
            <a:r>
              <a:rPr lang="en-US" sz="3200" dirty="0" err="1"/>
              <a:t>group_by</a:t>
            </a:r>
            <a:r>
              <a:rPr lang="en-US" sz="3200" dirty="0"/>
              <a:t>() and summarize() functions to calculate summary statistics for groups of data</a:t>
            </a:r>
          </a:p>
        </p:txBody>
      </p:sp>
    </p:spTree>
    <p:extLst>
      <p:ext uri="{BB962C8B-B14F-4D97-AF65-F5344CB8AC3E}">
        <p14:creationId xmlns:p14="http://schemas.microsoft.com/office/powerpoint/2010/main" val="72745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331326" y="4628543"/>
            <a:ext cx="1896753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03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509C-724E-01FB-0775-9004639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Format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3AE24B-CC9D-C55E-D616-ED13269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139" y="2084832"/>
            <a:ext cx="5182049" cy="3700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CF967-29D7-DDC1-8707-6E0601D4908A}"/>
              </a:ext>
            </a:extLst>
          </p:cNvPr>
          <p:cNvSpPr txBox="1"/>
          <p:nvPr/>
        </p:nvSpPr>
        <p:spPr>
          <a:xfrm>
            <a:off x="1" y="6534150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Introduction to the </a:t>
            </a:r>
            <a:r>
              <a:rPr lang="en-US" sz="1400" dirty="0" err="1"/>
              <a:t>Tidyverse</a:t>
            </a:r>
            <a:r>
              <a:rPr lang="en-US" sz="1400" dirty="0"/>
              <a:t>: How to be a Tidy Data Scientist, Olivier </a:t>
            </a:r>
            <a:r>
              <a:rPr lang="en-US" sz="1400" dirty="0" err="1"/>
              <a:t>Giminez</a:t>
            </a:r>
            <a:r>
              <a:rPr lang="en-US" sz="1400" dirty="0"/>
              <a:t>, November 2020 (https://oliviergimenez.github.io/intro_tidyverse/#50)</a:t>
            </a:r>
          </a:p>
        </p:txBody>
      </p:sp>
    </p:spTree>
    <p:extLst>
      <p:ext uri="{BB962C8B-B14F-4D97-AF65-F5344CB8AC3E}">
        <p14:creationId xmlns:p14="http://schemas.microsoft.com/office/powerpoint/2010/main" val="334609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E7AA-CC51-CE40-9585-24244F73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What is the distribution of Alkaline Phosphatase results?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F51D5-B3E9-E993-7AED-CA31195A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19" y="1786336"/>
            <a:ext cx="6947561" cy="48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1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93C65-B51F-E941-8996-74CCA516164B}"/>
              </a:ext>
            </a:extLst>
          </p:cNvPr>
          <p:cNvSpPr/>
          <p:nvPr/>
        </p:nvSpPr>
        <p:spPr>
          <a:xfrm>
            <a:off x="7212330" y="2673888"/>
            <a:ext cx="705442" cy="709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51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D3908F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644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15737</TotalTime>
  <Words>1116</Words>
  <Application>Microsoft Office PowerPoint</Application>
  <PresentationFormat>Widescreen</PresentationFormat>
  <Paragraphs>210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</vt:lpstr>
      <vt:lpstr>Wingdings 3</vt:lpstr>
      <vt:lpstr>Integral</vt:lpstr>
      <vt:lpstr>Grouping and Summarizing Data</vt:lpstr>
      <vt:lpstr>PowerPoint Presentation</vt:lpstr>
      <vt:lpstr>PowerPoint Presentation</vt:lpstr>
      <vt:lpstr>Typical Data Science Pipeline</vt:lpstr>
      <vt:lpstr>Long vs. Wide Format Data</vt:lpstr>
      <vt:lpstr>Summarize()</vt:lpstr>
      <vt:lpstr>Q: What is the distribution of Alkaline Phosphatase results?</vt:lpstr>
      <vt:lpstr>PowerPoint Presentation</vt:lpstr>
      <vt:lpstr>PowerPoint Presentation</vt:lpstr>
      <vt:lpstr>PowerPoint Presentation</vt:lpstr>
      <vt:lpstr>PowerPoint Presentation</vt:lpstr>
      <vt:lpstr>Your Turn #1</vt:lpstr>
      <vt:lpstr>PowerPoint Presentation</vt:lpstr>
      <vt:lpstr>PowerPoint Presentation</vt:lpstr>
      <vt:lpstr>Your Turn #2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#3</vt:lpstr>
      <vt:lpstr>PowerPoint Presentation</vt:lpstr>
      <vt:lpstr>PowerPoint Presentation</vt:lpstr>
      <vt:lpstr>What else?</vt:lpstr>
      <vt:lpstr>Statistical Tests</vt:lpstr>
      <vt:lpstr>Basic Statisical Tests</vt:lpstr>
      <vt:lpstr>Is the difference between Men and Women Over 51 Significant?</vt:lpstr>
      <vt:lpstr>Results</vt:lpstr>
      <vt:lpstr>Regression Modeling</vt:lpstr>
      <vt:lpstr>Linear Regression</vt:lpstr>
      <vt:lpstr>Example</vt:lpstr>
      <vt:lpstr>Results</vt:lpstr>
      <vt:lpstr>Extracting Information From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Robert Benirschke</cp:lastModifiedBy>
  <cp:revision>739</cp:revision>
  <cp:lastPrinted>2020-07-14T03:12:28Z</cp:lastPrinted>
  <dcterms:created xsi:type="dcterms:W3CDTF">2018-02-01T22:00:01Z</dcterms:created>
  <dcterms:modified xsi:type="dcterms:W3CDTF">2023-07-21T20:36:17Z</dcterms:modified>
</cp:coreProperties>
</file>